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3" r:id="rId4"/>
    <p:sldId id="258" r:id="rId5"/>
    <p:sldId id="271" r:id="rId6"/>
    <p:sldId id="272" r:id="rId7"/>
    <p:sldId id="260" r:id="rId8"/>
    <p:sldId id="264" r:id="rId9"/>
    <p:sldId id="273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7" r:id="rId23"/>
    <p:sldId id="284" r:id="rId24"/>
    <p:sldId id="26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69" r:id="rId38"/>
    <p:sldId id="27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7E7E"/>
    <a:srgbClr val="A2CDCD"/>
    <a:srgbClr val="FFAB73"/>
    <a:srgbClr val="FBC6A4"/>
    <a:srgbClr val="A0937D"/>
    <a:srgbClr val="316B83"/>
    <a:srgbClr val="9D9D9D"/>
    <a:srgbClr val="FFB344"/>
    <a:srgbClr val="FFE1AF"/>
    <a:srgbClr val="F9C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2714" autoAdjust="0"/>
  </p:normalViewPr>
  <p:slideViewPr>
    <p:cSldViewPr snapToGrid="0">
      <p:cViewPr>
        <p:scale>
          <a:sx n="66" d="100"/>
          <a:sy n="66" d="100"/>
        </p:scale>
        <p:origin x="710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2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11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1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43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6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00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94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LayoutNet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2021. 09. 28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837036-FB4E-4B70-8BD7-D6298D907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C736EE6-9AAE-48E5-8C52-45038C439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064B82-3570-4775-913A-A820E2200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2E012E-1922-4C83-AF08-76D451F75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051714E-0E3C-4508-865F-3CB3B4EE0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879502" y="4013638"/>
            <a:ext cx="2432996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16791-F9C9-4C0E-A8DD-B429C29F735A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D44575E-BC61-4523-B348-27537CB4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E9EF82-F4CC-4578-90E0-1574C3925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AD21E2D-58B6-4080-AF50-43F06AE8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82C7CAF-C10C-4BDF-8992-B749F9F91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F38CA7C-9E13-440D-9F51-743E2E7A51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Panoramic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image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alignment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73C88-58EE-485D-BFC1-3E4F8984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8" y="1705229"/>
            <a:ext cx="3711262" cy="4232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27C96-A944-4DB1-9887-213330370FF1}"/>
              </a:ext>
            </a:extLst>
          </p:cNvPr>
          <p:cNvSpPr txBox="1"/>
          <p:nvPr/>
        </p:nvSpPr>
        <p:spPr>
          <a:xfrm>
            <a:off x="4218219" y="1852567"/>
            <a:ext cx="7750205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파노라마에서 직육면체 레이아웃을 예측하는 방법에 대해 설명한다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정렬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(3.1), CNN(3.2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3.3), 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입체 매개변수의 최적화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 코너 및 경계 예측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보다 일반적인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맨해튼 레이아웃 및 투시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(3.5)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예측하기 위한 수정 사항을 설명한다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 정렬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수평 시야를 커버하는 파노라마로 입력이 주어지면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먼저 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등의 접근법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중첩된 원근 보기에서 선분 검출기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(LSD)[24]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긴 선분을 선택한 다음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Hough Transform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상호 직교 소실 방향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개에 투표한다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pre-processing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단계는 네트워크 훈련을 용이하게 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감지된 후보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line segments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(4)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성능을 향상시키는 추가 입력 기능을 제공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34C10-0EBA-4C8D-B831-935C248EBC7A}"/>
              </a:ext>
            </a:extLst>
          </p:cNvPr>
          <p:cNvSpPr/>
          <p:nvPr/>
        </p:nvSpPr>
        <p:spPr>
          <a:xfrm>
            <a:off x="386117" y="2399063"/>
            <a:ext cx="3711262" cy="94745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2DCE9B-B6A6-4239-8BD7-1AB68EA121CD}"/>
              </a:ext>
            </a:extLst>
          </p:cNvPr>
          <p:cNvSpPr/>
          <p:nvPr/>
        </p:nvSpPr>
        <p:spPr>
          <a:xfrm>
            <a:off x="2441642" y="2260873"/>
            <a:ext cx="1656387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B935ED-7631-4CBC-8409-10C0D4749F32}"/>
              </a:ext>
            </a:extLst>
          </p:cNvPr>
          <p:cNvSpPr/>
          <p:nvPr/>
        </p:nvSpPr>
        <p:spPr>
          <a:xfrm>
            <a:off x="386117" y="4604160"/>
            <a:ext cx="3711262" cy="726597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65FCE-8117-473E-9E78-A8807BBA90AA}"/>
              </a:ext>
            </a:extLst>
          </p:cNvPr>
          <p:cNvSpPr/>
          <p:nvPr/>
        </p:nvSpPr>
        <p:spPr>
          <a:xfrm>
            <a:off x="384816" y="5330756"/>
            <a:ext cx="947454" cy="21400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5E729-F1CD-4A5F-ADA8-250E639FD776}"/>
              </a:ext>
            </a:extLst>
          </p:cNvPr>
          <p:cNvSpPr/>
          <p:nvPr/>
        </p:nvSpPr>
        <p:spPr>
          <a:xfrm>
            <a:off x="1087559" y="4419269"/>
            <a:ext cx="3009820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7B5F07-9439-44EF-95AB-D678A3062F4F}"/>
              </a:ext>
            </a:extLst>
          </p:cNvPr>
          <p:cNvGrpSpPr/>
          <p:nvPr/>
        </p:nvGrpSpPr>
        <p:grpSpPr>
          <a:xfrm>
            <a:off x="262535" y="2397760"/>
            <a:ext cx="3385337" cy="3569186"/>
            <a:chOff x="3613984" y="107299"/>
            <a:chExt cx="5257301" cy="5655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5909DC-7230-4431-877A-AED1F97C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3984" y="107299"/>
              <a:ext cx="5257300" cy="45835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DB7B94-E057-420C-A5A1-00F526D5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3985" y="4690801"/>
              <a:ext cx="5257300" cy="107238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3CAC3A-896A-4366-9715-DE34FCFD16E0}"/>
              </a:ext>
            </a:extLst>
          </p:cNvPr>
          <p:cNvSpPr txBox="1"/>
          <p:nvPr/>
        </p:nvSpPr>
        <p:spPr>
          <a:xfrm>
            <a:off x="3788657" y="2306320"/>
            <a:ext cx="8276994" cy="444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구조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개요는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른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파노라마 인코더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형상도다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: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 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원근 이미지의 경우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512)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해상도의 단일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절의 정렬 방법을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직교 소멸 방향에 있는 맨해튼 선 특징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인코더는 커널 크기가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3×3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포함한다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다음에는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down-sampling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(factor_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연산 및 최대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계층이 뒤따른다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 번째 컨벤션에는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포함되어 있습니다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후에 사이즈를 두배로 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심층 구조는 고해상도 이미지로부터 더 나은 기능 학습을 보장하고 디코딩 단계를 용이하게 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 후에 배치 정규화를 시도했지만 정확도는 낮았다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입력 이미지와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대해 별도의 인코더를 적용하는 대체 구조를 탐구했지만 현재의 단순한 설계에 비해 성능 향상을 관찰하지 못했다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403122-D687-43AC-B0FD-EB7ADE283F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922"/>
          <a:stretch/>
        </p:blipFill>
        <p:spPr>
          <a:xfrm>
            <a:off x="4498891" y="86979"/>
            <a:ext cx="7566760" cy="23107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7FF59-27D4-4D12-A947-1DBA86EFC886}"/>
              </a:ext>
            </a:extLst>
          </p:cNvPr>
          <p:cNvSpPr/>
          <p:nvPr/>
        </p:nvSpPr>
        <p:spPr>
          <a:xfrm>
            <a:off x="262534" y="4116120"/>
            <a:ext cx="3385337" cy="3196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79B2FC-B1F8-4E5F-85F0-5A2CA939EA28}"/>
              </a:ext>
            </a:extLst>
          </p:cNvPr>
          <p:cNvSpPr/>
          <p:nvPr/>
        </p:nvSpPr>
        <p:spPr>
          <a:xfrm>
            <a:off x="933855" y="3892663"/>
            <a:ext cx="2714015" cy="2241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0FBFCE-BDC8-4406-A907-5DE7729296D3}"/>
              </a:ext>
            </a:extLst>
          </p:cNvPr>
          <p:cNvSpPr/>
          <p:nvPr/>
        </p:nvSpPr>
        <p:spPr>
          <a:xfrm>
            <a:off x="262534" y="4435158"/>
            <a:ext cx="671321" cy="180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C429A5-9D04-4447-8367-41772EBD7E3F}"/>
              </a:ext>
            </a:extLst>
          </p:cNvPr>
          <p:cNvSpPr/>
          <p:nvPr/>
        </p:nvSpPr>
        <p:spPr>
          <a:xfrm>
            <a:off x="262534" y="4627513"/>
            <a:ext cx="3385336" cy="34366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1090B7-E7A8-47D9-9D5D-16453B950D08}"/>
              </a:ext>
            </a:extLst>
          </p:cNvPr>
          <p:cNvSpPr/>
          <p:nvPr/>
        </p:nvSpPr>
        <p:spPr>
          <a:xfrm>
            <a:off x="933855" y="4448169"/>
            <a:ext cx="2714015" cy="17934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96663A-2D86-4A6D-B9A5-C641B7B9F90A}"/>
              </a:ext>
            </a:extLst>
          </p:cNvPr>
          <p:cNvSpPr/>
          <p:nvPr/>
        </p:nvSpPr>
        <p:spPr>
          <a:xfrm>
            <a:off x="262535" y="4974957"/>
            <a:ext cx="2188836" cy="16583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30C01-1099-4FBC-9B65-ABBA2E8B8ABC}"/>
              </a:ext>
            </a:extLst>
          </p:cNvPr>
          <p:cNvSpPr/>
          <p:nvPr/>
        </p:nvSpPr>
        <p:spPr>
          <a:xfrm>
            <a:off x="687309" y="2829086"/>
            <a:ext cx="2843831" cy="209181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8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CEACC-8151-4EDF-8E68-A2DF2D3E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" y="2229153"/>
            <a:ext cx="3206607" cy="4154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/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1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 두 개의 분기로 구성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상단 분기인 레이아웃 경계도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예측기는 병목 현상을 입력과 동일한 해상도로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형상도로 해독한다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가시적 경계와 가려진 경계 모두에 대해 파노라마의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및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경계의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확률 예측이다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예측기는 가장 가까운 이웃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작업의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커널 크기가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크기는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2048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부터 레이어를 통해 절반으로 감소한다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층은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시그모이드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연산이다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U-Net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구조의 정신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[26]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따라 각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추가하여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예측 결과의 이동을 방지한다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하위 분기인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코너 맵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mC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변수는 경계 맵 예측 변수와 동일한 구조를 따르고 각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대해 상단 분기로부터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추가로 수신한다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이는 레이아웃 경계가 특히 모서리가 가려진 경우 모서리 위치를 의미한다는 직감에서 비롯된다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공동 예측이 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정확도를 향상시켜 더 나은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재구성 결과를 이끌어 낸다는 것을 실험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(4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플러스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구조 대신 완전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[21]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실험했지만 체크보드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아티팩트로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성능이 떨어지는 것을 관찰했다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EEA7E263-D8BF-4E7A-9C8F-B8A51CED83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922"/>
          <a:stretch/>
        </p:blipFill>
        <p:spPr>
          <a:xfrm>
            <a:off x="4884751" y="107299"/>
            <a:ext cx="7191810" cy="21962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389E15-4244-4A7B-82AC-DB81A3F758E0}"/>
              </a:ext>
            </a:extLst>
          </p:cNvPr>
          <p:cNvSpPr/>
          <p:nvPr/>
        </p:nvSpPr>
        <p:spPr>
          <a:xfrm>
            <a:off x="214689" y="2577434"/>
            <a:ext cx="3168821" cy="6088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68054B-0E8C-457E-B429-BD98FA6A720B}"/>
              </a:ext>
            </a:extLst>
          </p:cNvPr>
          <p:cNvSpPr/>
          <p:nvPr/>
        </p:nvSpPr>
        <p:spPr>
          <a:xfrm>
            <a:off x="214689" y="3186334"/>
            <a:ext cx="1604384" cy="15025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2C32C6-80D5-4400-8E9A-D8C2EC2CD953}"/>
              </a:ext>
            </a:extLst>
          </p:cNvPr>
          <p:cNvSpPr/>
          <p:nvPr/>
        </p:nvSpPr>
        <p:spPr>
          <a:xfrm>
            <a:off x="1310672" y="2422317"/>
            <a:ext cx="2072838" cy="15511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E671BF-167B-4A98-AF36-0219C9D6F50A}"/>
              </a:ext>
            </a:extLst>
          </p:cNvPr>
          <p:cNvSpPr/>
          <p:nvPr/>
        </p:nvSpPr>
        <p:spPr>
          <a:xfrm>
            <a:off x="214689" y="3346316"/>
            <a:ext cx="3168821" cy="98686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C1FE7C-3A58-472D-9286-9E36620DC3E7}"/>
              </a:ext>
            </a:extLst>
          </p:cNvPr>
          <p:cNvSpPr/>
          <p:nvPr/>
        </p:nvSpPr>
        <p:spPr>
          <a:xfrm>
            <a:off x="214689" y="4328528"/>
            <a:ext cx="2512470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D48293-7073-497F-BF18-22AF0F7FD00B}"/>
              </a:ext>
            </a:extLst>
          </p:cNvPr>
          <p:cNvSpPr/>
          <p:nvPr/>
        </p:nvSpPr>
        <p:spPr>
          <a:xfrm>
            <a:off x="1799099" y="3188070"/>
            <a:ext cx="1604384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C5796C-26EC-470F-A6A2-F451A8C9CE8E}"/>
              </a:ext>
            </a:extLst>
          </p:cNvPr>
          <p:cNvSpPr/>
          <p:nvPr/>
        </p:nvSpPr>
        <p:spPr>
          <a:xfrm>
            <a:off x="195796" y="4483436"/>
            <a:ext cx="3168821" cy="759773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C62FF-4FF2-4539-B1E2-5D6CA9F31166}"/>
              </a:ext>
            </a:extLst>
          </p:cNvPr>
          <p:cNvSpPr/>
          <p:nvPr/>
        </p:nvSpPr>
        <p:spPr>
          <a:xfrm>
            <a:off x="205243" y="5240669"/>
            <a:ext cx="1788928" cy="19021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0729F9-762C-4D3B-8579-F4EBA44196E1}"/>
              </a:ext>
            </a:extLst>
          </p:cNvPr>
          <p:cNvSpPr/>
          <p:nvPr/>
        </p:nvSpPr>
        <p:spPr>
          <a:xfrm>
            <a:off x="2764945" y="4328528"/>
            <a:ext cx="598592" cy="15490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3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6FC27D-FA27-4E97-B567-0F085F70BDAE}"/>
              </a:ext>
            </a:extLst>
          </p:cNvPr>
          <p:cNvGrpSpPr/>
          <p:nvPr/>
        </p:nvGrpSpPr>
        <p:grpSpPr>
          <a:xfrm>
            <a:off x="8991600" y="107299"/>
            <a:ext cx="3074051" cy="6638941"/>
            <a:chOff x="4414837" y="-552200"/>
            <a:chExt cx="4819650" cy="114966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151B8D-E8DA-4A72-9119-37299F4E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837" y="-552200"/>
              <a:ext cx="4581525" cy="5267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4D2739-3716-4DF9-9B09-39D52751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837" y="4715125"/>
              <a:ext cx="4819650" cy="62293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/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모서리와 경계에서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파라미터로 매핑하는 기능은 수학적으로 간단하지만 배우기 어렵다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파라미터에 대한 회귀 분석기를 자체보다는 더 나은 모서리와 경계를 만들기 위해 훈련한다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두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입력으로 얻고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매개변수를 예측한다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지면 평면이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축에 정렬되어 있다고 가정하고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평면의 너비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길이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높이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 = 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회전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rsec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매개변수를 사용하여 레이아웃을 매개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변수화한다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커널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있는 인코더 구조를 따르며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각각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연산과 다운 샘플링 계수가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최대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풀링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뒤따른다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형상 크기는 입력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채널의 레이어를 통해 두 배로 커진다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레이어의 크기는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1024, 256, 64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그 사이에는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 × 6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특징 벡터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 = {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tx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r}}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입체 매개변수다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영상에 다시 투영할 수 있는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파라미터를 출력하여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예측 접근 방식을 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분석기가 정확하지 않다는 것을 관찰했다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다른 결과와 비교하여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PanoContext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세트에서 코너 오류가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3.36%).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손실 목표에 이를 포함하면 네트워크의 예측이 약간 개선되는 경향이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direct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작은 위치 이동이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모양에서 큰 차이를 가져 네트워크를 훈련시키기가 힘들 수 있기 때문에 실패한다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(loss function)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네트워크의 전체 손실 함수는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비교하여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예측 픽셀 확률의 이진 교차 엔트로피 오차에 대한 합이고 뿐만 아니라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groud truth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acc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𝑑</m:t>
                        </m:r>
                      </m:e>
                    </m:acc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regressed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cuboid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매개변수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유클리드 거리이다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픽셀의 확률이고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p'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확률이고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q²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영상 해상도인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수다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접근법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모서리 예측을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두 가지 다른 손실을 이용한 실적에 대해 논의한다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α, β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 손실 기간의 가중치이다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실험에서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 = β = 1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 = 0.01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4628D-F2AD-4CF8-A92B-ADAF0809F835}"/>
              </a:ext>
            </a:extLst>
          </p:cNvPr>
          <p:cNvSpPr/>
          <p:nvPr/>
        </p:nvSpPr>
        <p:spPr>
          <a:xfrm>
            <a:off x="8991600" y="257526"/>
            <a:ext cx="2922171" cy="51710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4888A8-3FC2-4AAF-A539-59373C263859}"/>
              </a:ext>
            </a:extLst>
          </p:cNvPr>
          <p:cNvSpPr/>
          <p:nvPr/>
        </p:nvSpPr>
        <p:spPr>
          <a:xfrm>
            <a:off x="8991600" y="773477"/>
            <a:ext cx="308044" cy="15138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4F417-9257-431F-87F5-B5120F11E49D}"/>
              </a:ext>
            </a:extLst>
          </p:cNvPr>
          <p:cNvSpPr/>
          <p:nvPr/>
        </p:nvSpPr>
        <p:spPr>
          <a:xfrm>
            <a:off x="10291864" y="125265"/>
            <a:ext cx="1621907" cy="14750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E1479E-2DAE-4AF9-8506-3050E4C3F6E3}"/>
              </a:ext>
            </a:extLst>
          </p:cNvPr>
          <p:cNvSpPr/>
          <p:nvPr/>
        </p:nvSpPr>
        <p:spPr>
          <a:xfrm>
            <a:off x="9001330" y="2730682"/>
            <a:ext cx="2912442" cy="14750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BE7364-C243-4C98-B397-24ECE8C0452A}"/>
              </a:ext>
            </a:extLst>
          </p:cNvPr>
          <p:cNvSpPr/>
          <p:nvPr/>
        </p:nvSpPr>
        <p:spPr>
          <a:xfrm>
            <a:off x="8991599" y="2884163"/>
            <a:ext cx="2263303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273FBD-1C2B-4225-B42D-D08701DB4436}"/>
              </a:ext>
            </a:extLst>
          </p:cNvPr>
          <p:cNvSpPr/>
          <p:nvPr/>
        </p:nvSpPr>
        <p:spPr>
          <a:xfrm>
            <a:off x="9396974" y="2619818"/>
            <a:ext cx="2516797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Training details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A36983-A28F-4F95-999E-5544BDF15840}"/>
              </a:ext>
            </a:extLst>
          </p:cNvPr>
          <p:cNvGrpSpPr/>
          <p:nvPr/>
        </p:nvGrpSpPr>
        <p:grpSpPr>
          <a:xfrm>
            <a:off x="9134758" y="202084"/>
            <a:ext cx="2669824" cy="6453831"/>
            <a:chOff x="4634865" y="-518160"/>
            <a:chExt cx="4019551" cy="109345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3C8D8F-2489-4B5D-A6D5-6B94237D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865" y="-518160"/>
              <a:ext cx="4019550" cy="5181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8839FD-FB9A-47C3-AEDF-788798E2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866" y="4663440"/>
              <a:ext cx="4019550" cy="575292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/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3.3.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내용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코너와 경계에 대한 픽셀 확률을 예측하고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매개 변수를 회귀시킨다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무작위로 초기화된 네트워크의 공동 훈련이 때때로 수렴되지 않는다는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대신에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각각의 하위 네트워크를 개별적으로 훈련시킨 다음 그것들을 함께 훈련시킨다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네트워크의 매개 변수를 초기화하기 위해 레이아웃 경계 예측 작업을 훈련한다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지상 실측 레이아웃 경계와 모서리를 입력으로 하여 네트워크를 교육한 다음 이를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연결하고 전체 네트워크를 종단 간 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Input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line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0-1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tensor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직육면체 매개변수를 훈련 샘플에 걸쳐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평균과 표준 편차로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정규화한다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ADAM [15]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사용하여 네트워크 매개변수를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α = 0.95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6</m:t>
                        </m:r>
                      </m:sup>
                    </m:s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학습 속도로 업데이트한다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네트워크를 훈련하기 위한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 size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 훈련을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변경된다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훈련은 배치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 smoothing: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목표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boundar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corner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이미지의 얇은 곡선 또는 점을 가진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binary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이것은 훈련을 더 어렵게 만든다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네트워크가 실제보다 약간 벗어난 코너 위치를 예측한다면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엄청난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penalty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부과될 것이다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대신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지상 실측 자료 경계와 코너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맵을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인수로 확장한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 × 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가우스 커널로 이미지를 매끄럽게 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smoothing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후에도 대상 이미지는 여전히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95% 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값을 포함하므로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곱하여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background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pixel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후방 전파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gradients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가중치를 다시 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확대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샘플을 증가시키기 위해 수평 회전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좌우 뒤집기 및 휘도 변화를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수평 회전은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휘도는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0.5-2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λ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따라 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영상의 경우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±10˚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적용한다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미지 평면에서 회전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A28E-3865-40E3-BA9E-DD8257C6BCBC}"/>
              </a:ext>
            </a:extLst>
          </p:cNvPr>
          <p:cNvSpPr/>
          <p:nvPr/>
        </p:nvSpPr>
        <p:spPr>
          <a:xfrm>
            <a:off x="9134758" y="1000213"/>
            <a:ext cx="2669823" cy="68267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9C3248-F05F-48A5-A008-A1A3DFCD7F93}"/>
              </a:ext>
            </a:extLst>
          </p:cNvPr>
          <p:cNvSpPr/>
          <p:nvPr/>
        </p:nvSpPr>
        <p:spPr>
          <a:xfrm>
            <a:off x="11569430" y="871638"/>
            <a:ext cx="235151" cy="12857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24EAA9-4013-4681-848C-02339FF9D7A7}"/>
              </a:ext>
            </a:extLst>
          </p:cNvPr>
          <p:cNvSpPr/>
          <p:nvPr/>
        </p:nvSpPr>
        <p:spPr>
          <a:xfrm>
            <a:off x="9134757" y="2782199"/>
            <a:ext cx="2669823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D2EF92-148E-4C37-8C89-97CD199B4D8E}"/>
              </a:ext>
            </a:extLst>
          </p:cNvPr>
          <p:cNvSpPr/>
          <p:nvPr/>
        </p:nvSpPr>
        <p:spPr>
          <a:xfrm>
            <a:off x="10428051" y="2653624"/>
            <a:ext cx="1376529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C65826-0AFF-4E28-9C77-95D3E07B23C5}"/>
              </a:ext>
            </a:extLst>
          </p:cNvPr>
          <p:cNvSpPr/>
          <p:nvPr/>
        </p:nvSpPr>
        <p:spPr>
          <a:xfrm>
            <a:off x="9134758" y="2904654"/>
            <a:ext cx="505354" cy="12496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0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BBE312-4A23-49A8-93E3-B0847387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4" y="1512175"/>
            <a:ext cx="3396603" cy="401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/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3.4. 3D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최적화</a:t>
                </a:r>
                <a:br>
                  <a:rPr lang="ko-KR" altLang="en-US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초기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 예측은 네트워크가 출력하는 코너 확률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맵에서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얻어진다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대한 반응 합계를 얻기 위해 여러 행에 걸쳐 반응을 합산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그런 다음 로컬 최대값은 로컬 최대값 사이의 거리가 최소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픽셀인 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responses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발견된다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 선택한 열을 따라 가장 큰 두 개의 봉우리가 표시됩니다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이러한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코너는 맨해튼 제약 조건을 충족하지 못할 수 있으므로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추정치를 구체화하기 위해 최적화를 수행한다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모서리 위치가 주어지면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하단 모서리가 동일한 지면 위에 있고 상단 모서리가 하단 모서리 바로 위에 있다고 가정하여 카메라 위치와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레이아웃을 최대 규모 및 변환까지 직접 복구할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배치 형태를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제한하여 교차 벽이 수직이 되도록 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뷰에서 직육면체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"L"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 모양과 같은 것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이미지의 경우 파노라마 기둥이 카메라의 회전 각도에 대응한다는 특성을 활용하여 맨해튼 제약 조건을 쉽게 통합할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보기에서 레이아웃 좌표를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(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)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벡터로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파라미터화합니다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0E82EE-79B2-4CF3-9211-59E193411604}"/>
              </a:ext>
            </a:extLst>
          </p:cNvPr>
          <p:cNvSpPr/>
          <p:nvPr/>
        </p:nvSpPr>
        <p:spPr>
          <a:xfrm>
            <a:off x="289764" y="2134963"/>
            <a:ext cx="3396603" cy="11627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85F9C3-623B-40A1-80EA-F6F89B2BE2AF}"/>
              </a:ext>
            </a:extLst>
          </p:cNvPr>
          <p:cNvSpPr/>
          <p:nvPr/>
        </p:nvSpPr>
        <p:spPr>
          <a:xfrm>
            <a:off x="3093396" y="1974715"/>
            <a:ext cx="592971" cy="16024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533D92-9140-4E08-BDB5-C9DC075E6FAF}"/>
              </a:ext>
            </a:extLst>
          </p:cNvPr>
          <p:cNvSpPr/>
          <p:nvPr/>
        </p:nvSpPr>
        <p:spPr>
          <a:xfrm>
            <a:off x="289764" y="3297676"/>
            <a:ext cx="3396603" cy="1162713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B76166-E1E0-4C08-98B7-83CE7D9371DA}"/>
              </a:ext>
            </a:extLst>
          </p:cNvPr>
          <p:cNvSpPr/>
          <p:nvPr/>
        </p:nvSpPr>
        <p:spPr>
          <a:xfrm>
            <a:off x="289765" y="4460389"/>
            <a:ext cx="784038" cy="16024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61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94189D-0371-4988-BACB-351A8514071D}"/>
              </a:ext>
            </a:extLst>
          </p:cNvPr>
          <p:cNvGrpSpPr/>
          <p:nvPr/>
        </p:nvGrpSpPr>
        <p:grpSpPr>
          <a:xfrm>
            <a:off x="8920579" y="266207"/>
            <a:ext cx="2947202" cy="6325585"/>
            <a:chOff x="4883753" y="-2374248"/>
            <a:chExt cx="4590893" cy="107642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F42E31-3D33-494C-91B0-24D45880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3753" y="-2374248"/>
              <a:ext cx="4590893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62"/>
            <a:stretch/>
          </p:blipFill>
          <p:spPr>
            <a:xfrm>
              <a:off x="4883753" y="4483752"/>
              <a:ext cx="4590893" cy="39062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/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변환 모호성을 해결하고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|</a:t>
                </a:r>
                <a:r>
                  <a:rPr lang="en-US" altLang="ko-KR" sz="1000" dirty="0">
                    <a:solidFill>
                      <a:srgbClr val="000000"/>
                    </a:solidFill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| =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scale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설정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레이아웃이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가정되기 때문에 인접 정점은 하나의 좌표 값을 공유하여 자유 매개변수의 수를 추가로 감소시킨다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Farin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등에 의해 영감을 받은 다음과 같은 일반화된 에너지 최소화를 기반으로 카메라 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}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복구한다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[8]: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blipFill>
                <a:blip r:embed="rId5"/>
                <a:stretch>
                  <a:fillRect b="-4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/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인접한 꼭짓점의 쌍이고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카메라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회전 각도이다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이미지에서 픽셀 단위 수평 거리를 파노라마 길이로 나눈 값으로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라고 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최소화는 일반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에도 적용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분기를 효율적으로 풀기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LBFGS[35]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천장 레벨을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상부 모서리 높이의 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초기화한 다음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후보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평가하기 위해 다음 점수를 사용하여 코너 및 경계 정보에 의존하여 더 나은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피팅룸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레이아웃을 위해 최적화한다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/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투영 모서리 위치를 나타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카디널리티는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#walls×2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근처 모서리를 연결하여 투영된 벽 천장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투영된 벽 바닥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얻는다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포함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𝑐𝑜𝑟𝑛𝑒𝑟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픽셀 단위 확률 값을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𝑒𝑖𝑙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상의 확률을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항과 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항은 각 경계</a:t>
                </a:r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log likelihood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반응의 최대값을 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𝑗𝑢𝑛𝑐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𝑐𝑒𝑖𝑙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𝑓𝑙𝑜𝑜𝑟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용어 가중치로 그리드 검색을 사용하여 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1.0, 0.5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가중치는 벽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모서리가 종종 가려진다는 관찰과 일치하며 예측 경계가 배치 재구성을 개선하는 데 도움이 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모서리의 수직 쌍이 이미 벽면 경계 정보를 드러내기 때문에 점수 매기기 함수에 벽면 경계를 추가하는 것이 덜 도움이 된다는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blipFill>
                <a:blip r:embed="rId7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42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0D527-4194-4BC4-B7F6-984AB05476BD}"/>
              </a:ext>
            </a:extLst>
          </p:cNvPr>
          <p:cNvGrpSpPr/>
          <p:nvPr/>
        </p:nvGrpSpPr>
        <p:grpSpPr>
          <a:xfrm>
            <a:off x="445804" y="4032268"/>
            <a:ext cx="3108960" cy="2650858"/>
            <a:chOff x="4354363" y="1235243"/>
            <a:chExt cx="4590893" cy="38663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91"/>
            <a:stretch/>
          </p:blipFill>
          <p:spPr>
            <a:xfrm>
              <a:off x="4354363" y="1235243"/>
              <a:ext cx="4590893" cy="13475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5EF8C1-98E7-46E3-8F4D-DC24F6299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363" y="2582765"/>
              <a:ext cx="4590893" cy="251881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9D096B-9926-40A0-B834-9707B36D38F8}"/>
              </a:ext>
            </a:extLst>
          </p:cNvPr>
          <p:cNvSpPr txBox="1"/>
          <p:nvPr/>
        </p:nvSpPr>
        <p:spPr>
          <a:xfrm>
            <a:off x="3780756" y="1636028"/>
            <a:ext cx="7965440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직접 최적화하는 것은 계산 비용이 많이 든다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투영에는 불이익을 주지만 직접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속성은 그렇지 않기 때문이다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경우 대신 후보 레이아웃 모양을 샘플링하고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최상의 점수 결과를 선택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최적화 속도를 높이기 위해 후보 번호를 제거하기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검색을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알고리즘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절차를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단계에서 카메라 중심까지의 거리의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±% 10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내에서 벽 위치 중 하나를 이동하여 후보 레이아웃을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각 후보자의 천장 및 바닥 수준은 동일한 샘플링 전략을 기반으로 최적화되고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점수를 매긴다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중 하나를 이동하여 가장 좋은 점수를 얻은 레이아웃을 찾으면 이 벽 위치를 수정하고 다음 벽으로 이동한 후 샘플링을 다시 수행한다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경계 예측을 바탕으로 가장 신뢰도가 낮은 벽에서 출발한다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총 최대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레이아웃 후보가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단계는 각 영상에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미만의 시간이 소요되며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 설명된 것처럼 더 나은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5666D9-8A76-478E-9CE4-AED5F0E4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1" y="1153442"/>
            <a:ext cx="3108960" cy="27259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46A510-7C92-4DD0-AA63-7A0F405D75EA}"/>
              </a:ext>
            </a:extLst>
          </p:cNvPr>
          <p:cNvSpPr/>
          <p:nvPr/>
        </p:nvSpPr>
        <p:spPr>
          <a:xfrm>
            <a:off x="445803" y="4008641"/>
            <a:ext cx="3108961" cy="4515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ECD92-A2F9-41A0-AC3E-E18B60AEA626}"/>
              </a:ext>
            </a:extLst>
          </p:cNvPr>
          <p:cNvSpPr/>
          <p:nvPr/>
        </p:nvSpPr>
        <p:spPr>
          <a:xfrm>
            <a:off x="445803" y="4458767"/>
            <a:ext cx="2886677" cy="16403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D4C3B-A4C7-4E1C-AA8C-63C9EF5F844F}"/>
              </a:ext>
            </a:extLst>
          </p:cNvPr>
          <p:cNvSpPr/>
          <p:nvPr/>
        </p:nvSpPr>
        <p:spPr>
          <a:xfrm>
            <a:off x="445803" y="4951915"/>
            <a:ext cx="3108961" cy="127616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024B2D-4182-4273-8E74-4832F55CFFAD}"/>
              </a:ext>
            </a:extLst>
          </p:cNvPr>
          <p:cNvSpPr/>
          <p:nvPr/>
        </p:nvSpPr>
        <p:spPr>
          <a:xfrm>
            <a:off x="1371600" y="4785757"/>
            <a:ext cx="2183164" cy="17040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5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39726-8172-4A47-950F-CDEB481B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" y="1424084"/>
            <a:ext cx="3267045" cy="4669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264892-D219-4BD6-85EB-3AC3D0DFF283}"/>
              </a:ext>
            </a:extLst>
          </p:cNvPr>
          <p:cNvSpPr txBox="1"/>
          <p:nvPr/>
        </p:nvSpPr>
        <p:spPr>
          <a:xfrm>
            <a:off x="3692163" y="1359818"/>
            <a:ext cx="8309117" cy="4679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3.5.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확장 기능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원래 파노라마에서 직육면체 레이아웃을 예측하도록 설계된 우리의 네트워크는 또한 파노라마에서 보다 일반적인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예측하고 투시 이미지에서 직육면체 레이아웃을 예측할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layout: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일반적인 배치를 가능하게 하기 위해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약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예에 적용되는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벽이 보이는 훈련 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방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번째로 강한 벽면 경계의 점수를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임계값으로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지정하여 벽을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생성할지 여부를 결정한다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구체적으로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코너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여섯 번째 가장 강한 열에 따른 평균 확률은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0.05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이상이다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다시 말해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벽에 대한 증거가 있다면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시스템은 추가적인 벽을 만들어낸다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그렇지 않으면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가능한 시험 세트에는 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이상인 예가 많지 않기 때문에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절과 보충 재료에서 추가로 캡처한 샘플로 정성적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Eq. 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풀 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-cuboid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레이아웃이 주어진 여러 솔루션이 있다는 점에 유의해라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솔루션을 얻기 위해 코너 맵 예측의 일부로 오목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볼록 레이블을 예측하는 실험을 했지만 성능이 저하된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관찰했다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 가능한 모든 모양을 열거한다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개인 방의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변형이 있을 것입니다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그리고 가장 좋은 점수를 가진 방을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골라라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 발견적 검색이 작은 이산 집합에서 검색할 때 효율적이라는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대해서는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 회귀 분석기로 훈련하지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FFAB73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56B67B-6A58-4C3A-902F-8606AD8358B3}"/>
              </a:ext>
            </a:extLst>
          </p:cNvPr>
          <p:cNvSpPr/>
          <p:nvPr/>
        </p:nvSpPr>
        <p:spPr>
          <a:xfrm>
            <a:off x="352877" y="1731195"/>
            <a:ext cx="3267045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5FDCA-2E80-4DCA-AA93-75065E27D5DB}"/>
              </a:ext>
            </a:extLst>
          </p:cNvPr>
          <p:cNvSpPr/>
          <p:nvPr/>
        </p:nvSpPr>
        <p:spPr>
          <a:xfrm>
            <a:off x="334799" y="2544598"/>
            <a:ext cx="3267045" cy="125524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E407CA-B59E-4BAB-B592-656D29C97186}"/>
              </a:ext>
            </a:extLst>
          </p:cNvPr>
          <p:cNvSpPr/>
          <p:nvPr/>
        </p:nvSpPr>
        <p:spPr>
          <a:xfrm>
            <a:off x="334799" y="3799840"/>
            <a:ext cx="2215361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A5EB7-DC29-4372-A40E-ABC7C096C23D}"/>
              </a:ext>
            </a:extLst>
          </p:cNvPr>
          <p:cNvSpPr/>
          <p:nvPr/>
        </p:nvSpPr>
        <p:spPr>
          <a:xfrm>
            <a:off x="2123440" y="2336800"/>
            <a:ext cx="1478404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B821A1-F0FA-45D5-870E-9FE6DADB5C06}"/>
              </a:ext>
            </a:extLst>
          </p:cNvPr>
          <p:cNvSpPr/>
          <p:nvPr/>
        </p:nvSpPr>
        <p:spPr>
          <a:xfrm>
            <a:off x="600075" y="5720080"/>
            <a:ext cx="3001769" cy="207798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CDF110-A91C-4D1C-8F1C-98143B0F4D17}"/>
              </a:ext>
            </a:extLst>
          </p:cNvPr>
          <p:cNvSpPr/>
          <p:nvPr/>
        </p:nvSpPr>
        <p:spPr>
          <a:xfrm>
            <a:off x="343839" y="5919112"/>
            <a:ext cx="1068402" cy="174096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막힌 원호 20">
            <a:extLst>
              <a:ext uri="{FF2B5EF4-FFF2-40B4-BE49-F238E27FC236}">
                <a16:creationId xmlns:a16="http://schemas.microsoft.com/office/drawing/2014/main" id="{74DE5087-192B-4907-90AF-C94189BD6E67}"/>
              </a:ext>
            </a:extLst>
          </p:cNvPr>
          <p:cNvSpPr/>
          <p:nvPr/>
        </p:nvSpPr>
        <p:spPr>
          <a:xfrm rot="10800000">
            <a:off x="8905462" y="1440382"/>
            <a:ext cx="2218970" cy="217016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4911002" y="1440384"/>
            <a:ext cx="2218970" cy="217016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2920688" y="1456101"/>
            <a:ext cx="2218970" cy="217017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6915148" y="1440383"/>
            <a:ext cx="2218970" cy="217017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959274" y="1440384"/>
            <a:ext cx="2218970" cy="217016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2920688" y="1456101"/>
            <a:ext cx="2218970" cy="217016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6915148" y="1440383"/>
            <a:ext cx="2218970" cy="217016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959274" y="1440384"/>
            <a:ext cx="2218970" cy="217017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4911002" y="1440384"/>
            <a:ext cx="2218970" cy="217017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58" y="2179272"/>
            <a:ext cx="727769" cy="7277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47" y="2203688"/>
            <a:ext cx="832767" cy="8327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72" y="2153540"/>
            <a:ext cx="753501" cy="7535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29" y="2160999"/>
            <a:ext cx="746042" cy="746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135670" y="370209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141433" y="370209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6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97327" y="368637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129972" y="3702099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5283653" y="4286874"/>
            <a:ext cx="1846319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7CDD5-AEFB-4848-BFD8-D1CE3E5C8CCE}"/>
              </a:ext>
            </a:extLst>
          </p:cNvPr>
          <p:cNvSpPr txBox="1"/>
          <p:nvPr/>
        </p:nvSpPr>
        <p:spPr>
          <a:xfrm>
            <a:off x="7316298" y="4286874"/>
            <a:ext cx="1846319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Non-cuboid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Perspective images</a:t>
            </a: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15E57CB3-98A9-44C3-A6EE-8736CB5CC0BF}"/>
              </a:ext>
            </a:extLst>
          </p:cNvPr>
          <p:cNvSpPr/>
          <p:nvPr/>
        </p:nvSpPr>
        <p:spPr>
          <a:xfrm>
            <a:off x="8905462" y="1440382"/>
            <a:ext cx="2218970" cy="217017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FCB28F-1D25-41AD-907A-C6C0F7503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16" y="2066492"/>
            <a:ext cx="969963" cy="9699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535353-1BDD-4DCE-AB16-A0E78970360A}"/>
              </a:ext>
            </a:extLst>
          </p:cNvPr>
          <p:cNvSpPr txBox="1"/>
          <p:nvPr/>
        </p:nvSpPr>
        <p:spPr>
          <a:xfrm>
            <a:off x="8938945" y="3682501"/>
            <a:ext cx="2152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C4B44C-3C88-4015-B5A0-252BB3F53330}"/>
              </a:ext>
            </a:extLst>
          </p:cNvPr>
          <p:cNvSpPr txBox="1"/>
          <p:nvPr/>
        </p:nvSpPr>
        <p:spPr>
          <a:xfrm>
            <a:off x="9312278" y="4286874"/>
            <a:ext cx="1846319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Quantitative Results on LSUN layout Challenge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B. More Qualitative Results</a:t>
            </a: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EB3414-0A57-4A46-8FB4-6A9778CF1E0C}"/>
              </a:ext>
            </a:extLst>
          </p:cNvPr>
          <p:cNvGrpSpPr/>
          <p:nvPr/>
        </p:nvGrpSpPr>
        <p:grpSpPr>
          <a:xfrm>
            <a:off x="289270" y="1915986"/>
            <a:ext cx="3717925" cy="3641534"/>
            <a:chOff x="1184591" y="1359818"/>
            <a:chExt cx="4600576" cy="43709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FC0A5E-18A4-413B-B87D-491EE8D7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592" y="1359818"/>
              <a:ext cx="4600575" cy="30003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08D35F-8CB7-47D8-811C-B4054628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591" y="4360193"/>
              <a:ext cx="4600575" cy="137058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3555FE-85AA-438F-B2BD-897D75F9DFF0}"/>
              </a:ext>
            </a:extLst>
          </p:cNvPr>
          <p:cNvSpPr txBox="1"/>
          <p:nvPr/>
        </p:nvSpPr>
        <p:spPr>
          <a:xfrm>
            <a:off x="4191289" y="990486"/>
            <a:ext cx="7711440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이미지를 예측할 때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이미지의 모서리와 경계를 직접 예측하는 대신 정렬 및 최적화 단계를 건너뛴다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branch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사용하지 않는다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천장 벽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벽면 및 벽면 경계가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경계 레이아웃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예측하고 코너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가능한 각 코너에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채널이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영상은 시야가 작고 보이는 모서리의 수가 다양하기 때문에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 룸 레이아웃 유형을 예측하는 작은 디코딩 분기를 추가한다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변수에는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1024, 256, 64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노드가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완전히 연결된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계층이 있으며 그 사이에는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작업이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예측 레이아웃 유형에 따라 탐지되는 모서리가 결정되고 모서리는 모서리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가장 가능성이 높은 위치로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현지화된다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사용하여 레이아웃 경계 및 코너 예측 변수를 공동으로 훈련한다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항의 절차와 유사한 훈련을 용이하게 하기 위해 먼저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 예측 변수를 교육한 다음 유형 예측 변수 분기를 추가하고 모든 성분을 함께 교육한다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7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BBA4AF-7674-47CE-B492-44666CB0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8" y="1875139"/>
            <a:ext cx="3936893" cy="425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5AA61-9FC5-42A7-8C37-238721FF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349318"/>
            <a:ext cx="4052502" cy="2315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F4E2F4-F74D-47A1-AC58-12F92A6DE13F}"/>
              </a:ext>
            </a:extLst>
          </p:cNvPr>
          <p:cNvSpPr txBox="1"/>
          <p:nvPr/>
        </p:nvSpPr>
        <p:spPr>
          <a:xfrm>
            <a:off x="4526281" y="2724418"/>
            <a:ext cx="717162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사용한 파노라마의 직육면체 레이아웃 추정에 대한 정량적 결과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방법을 비교하고 방법의 다양한 구성에 대한 절제 분석을 포함한다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데이터에 대한 교육 시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22244-F6A7-421A-84C8-C9C01DE01913}"/>
              </a:ext>
            </a:extLst>
          </p:cNvPr>
          <p:cNvSpPr txBox="1"/>
          <p:nvPr/>
        </p:nvSpPr>
        <p:spPr>
          <a:xfrm>
            <a:off x="4526281" y="3983151"/>
            <a:ext cx="7278302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메서드의 평균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ntel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Xeon 3.5G Hz(6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머신의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방법을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AF2B6-1D5D-466A-BCD6-8B5433C8684E}"/>
              </a:ext>
            </a:extLst>
          </p:cNvPr>
          <p:cNvSpPr txBox="1"/>
          <p:nvPr/>
        </p:nvSpPr>
        <p:spPr>
          <a:xfrm>
            <a:off x="4526282" y="5241884"/>
            <a:ext cx="717162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레이블링된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세트에 대한 평가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연구를 위한 다양한 개념으로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세트에서만 교육을 받을 때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4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58443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BC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B45BB2-0FEE-4836-BA5A-659119E61715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6AE43EE-41E2-4E4C-BF34-CE92AC520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A1030C9-3854-4626-A58E-88F4CF4FB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F153BE-8814-495A-B298-44A396E83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A893482-1DBB-4C91-B0D7-F770F4430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28512A-2A32-442B-98EB-E4B4F70A2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8DF5B9-E01E-4033-A77A-D6B2697ADED3}"/>
              </a:ext>
            </a:extLst>
          </p:cNvPr>
          <p:cNvGrpSpPr/>
          <p:nvPr/>
        </p:nvGrpSpPr>
        <p:grpSpPr>
          <a:xfrm>
            <a:off x="600074" y="1424084"/>
            <a:ext cx="3286321" cy="5004313"/>
            <a:chOff x="1133279" y="1201755"/>
            <a:chExt cx="3476625" cy="53736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ED4721-DDA2-48E3-9732-D1AA2489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279" y="1201755"/>
              <a:ext cx="3476625" cy="40957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2E55CC-3734-4B99-9910-A01B9F661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279" y="5297505"/>
              <a:ext cx="3476625" cy="12778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4FA892-584B-475C-806B-7C6BBBA081EA}"/>
              </a:ext>
            </a:extLst>
          </p:cNvPr>
          <p:cNvSpPr txBox="1"/>
          <p:nvPr/>
        </p:nvSpPr>
        <p:spPr>
          <a:xfrm>
            <a:off x="3980598" y="1054752"/>
            <a:ext cx="7948920" cy="544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Torch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구현하고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테스트한다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구현되며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Intel Xeon 3.5G Hz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시스템에서 수행된다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작업에 대한 접근 방식의 효과를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추정하며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공개 데이터 세트의 훈련 분할에 대해서만 훈련하고 검증 세트의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조정한다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 세트에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마지막 코너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예측은 원본 파노라마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이미지와 왼쪽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오른쪽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플립된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입력으로 결과에 대한 평균을 구한다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보충 자료에서 더 많은 결과를 찾아 주십시오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파노라마의 입체 배치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세 가지 표준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메트릭에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접근 방식을 평가한다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실측 자료 사이에서 계산되고 모든 이미지에서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 오차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룸 코너와 지상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대각선에 의해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정규화되고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모든 이미지에 걸쳐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픽셀 단위 정확도인 픽셀 오차는 모든 이미지에서 평균이었다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두 데이터 세트에 대해 동일한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사용하여 방법을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DEBCA-612C-4C0B-A4ED-B4F72A72EC59}"/>
              </a:ext>
            </a:extLst>
          </p:cNvPr>
          <p:cNvSpPr/>
          <p:nvPr/>
        </p:nvSpPr>
        <p:spPr>
          <a:xfrm>
            <a:off x="600074" y="2680437"/>
            <a:ext cx="3267045" cy="32898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3BC063-78D4-4CC5-82F2-EF61E708DCF8}"/>
              </a:ext>
            </a:extLst>
          </p:cNvPr>
          <p:cNvSpPr/>
          <p:nvPr/>
        </p:nvSpPr>
        <p:spPr>
          <a:xfrm>
            <a:off x="1516284" y="2511707"/>
            <a:ext cx="2350834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80C2-DA9B-47EF-ACB9-3137087AEBF0}"/>
              </a:ext>
            </a:extLst>
          </p:cNvPr>
          <p:cNvSpPr/>
          <p:nvPr/>
        </p:nvSpPr>
        <p:spPr>
          <a:xfrm>
            <a:off x="600074" y="3006806"/>
            <a:ext cx="1286599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F4DC2C-FD48-48B2-96B3-B2925085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337801"/>
            <a:ext cx="3476625" cy="513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E6647-E10B-4755-BF13-C7C9509BEAC2}"/>
              </a:ext>
            </a:extLst>
          </p:cNvPr>
          <p:cNvSpPr txBox="1"/>
          <p:nvPr/>
        </p:nvSpPr>
        <p:spPr>
          <a:xfrm>
            <a:off x="4084780" y="1114153"/>
            <a:ext cx="7807250" cy="5419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에는 침실 및 거실과 같은 실내 환경의 주석이 달린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직육면체 레이아웃이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유효성 검사 세트가 없으므로 훈련 분할에 유사한 검사실이 나타나지 않도록 훈련 샘플에서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유효성 검사 이미지를 신중하게 분할했다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등의 최첨단 입방체 레이아웃 추정과 비교하여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우리 방법의 정량적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[33], "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레이아웃 추정 요소로 객체 탐지를 통합한다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레이아웃을 직접 복구하고 세 가지 측정 기준 모두에서 최첨단 성능을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정성적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특히 막힌 경계에 대한 더 나은 추정을 위해 레이아웃 경계에 대한 더 나은 현지화를 제시하며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나타난 것처럼 시간이 훨씬 빠르다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스탠포드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2D-3D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사무실과 교실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복도와 같은 개방된 공간을 포함한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대규모 실내 환경에서 수집된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1413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등각형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파노라마가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적용할 수 있는 레이아웃 주석이 포함되어 있지 않기 때문에 조심스럽게 레이블이 지정된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도형 레이아웃으로 주석을 확장하여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571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양적으로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질적으로 평가한다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세트는 수직 시야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(FOV)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작고 벽과 바닥 경계에 더 많은 막힘이 있을 때 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잘 복구한다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74ED82-F9F7-43F0-8CA3-C661C095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3495555"/>
            <a:ext cx="7097605" cy="3171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EB21AC-BE92-4486-83D6-0EB77F1C3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27" y="190569"/>
            <a:ext cx="6561821" cy="31718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30A81D-8307-462C-BF10-C8C101B02508}"/>
              </a:ext>
            </a:extLst>
          </p:cNvPr>
          <p:cNvSpPr txBox="1"/>
          <p:nvPr/>
        </p:nvSpPr>
        <p:spPr>
          <a:xfrm>
            <a:off x="313365" y="1305658"/>
            <a:ext cx="4895244" cy="191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랜덤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[33].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방법의 성능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짝수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홀수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모두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이미지는 지정된 방법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실제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예측 레이아웃으로 구성된다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픽셀 레벨에서 매우 정확하지만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측정값이 정량적 결과에 나타나듯이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작은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오류에도 민감할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CD051-C001-4C23-9F58-A0A63629AE12}"/>
              </a:ext>
            </a:extLst>
          </p:cNvPr>
          <p:cNvSpPr txBox="1"/>
          <p:nvPr/>
        </p:nvSpPr>
        <p:spPr>
          <a:xfrm>
            <a:off x="7223953" y="4240878"/>
            <a:ext cx="4841699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Stanford 2D-3D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세트의 입방체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무작위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세트는 수직 시야가 작고 폐색성이 높기 때문에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세트보다 더 어렵다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지상 실측 자료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방법의 예측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6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F5B1BE-842C-4ACB-8057-700DB97D015E}"/>
              </a:ext>
            </a:extLst>
          </p:cNvPr>
          <p:cNvGrpSpPr/>
          <p:nvPr/>
        </p:nvGrpSpPr>
        <p:grpSpPr>
          <a:xfrm>
            <a:off x="319238" y="1424084"/>
            <a:ext cx="3575686" cy="5015443"/>
            <a:chOff x="3140360" y="581025"/>
            <a:chExt cx="4562476" cy="70290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EDBAAF-F544-4C5F-9353-629F61BF7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0361" y="581025"/>
              <a:ext cx="4562475" cy="7048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96FC0D-EB86-4D56-BBA5-31A51DAE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0361" y="1285876"/>
              <a:ext cx="4562475" cy="31759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E193F1-F3D3-44EB-B711-597774F3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61" y="4461808"/>
              <a:ext cx="4562475" cy="20669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A894126-62A0-4254-AB22-44A0F542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0360" y="6528733"/>
              <a:ext cx="4562476" cy="10813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5F2216-6968-41D5-A6E3-6281A902893B}"/>
              </a:ext>
            </a:extLst>
          </p:cNvPr>
          <p:cNvSpPr txBox="1"/>
          <p:nvPr/>
        </p:nvSpPr>
        <p:spPr>
          <a:xfrm>
            <a:off x="4247197" y="240304"/>
            <a:ext cx="7818454" cy="638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스터디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접근 방식의 다양한 구성에 따른 성능을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모서리 예측만 포함하며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귀퉁이와 경계의 공동예측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즉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)",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3)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손실에 대한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결합된 데이터 세트에 대해 훈련된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단계 없이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제약이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 단계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 대신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예측을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손실을 사용하는 전체 접근법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실험에 따르면 모든 구성을 통합하는 전체 접근 방식이 모든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metricd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더 나은 성능을 발휘한다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사용하는 것이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것보다 더 나은 성능을 가진 것으로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회귀기를 사용한 훈련은 영향이 적으며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이것이 우리가 원근법 이미지에 사용하지 않는 이유의 일부이다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방식과의 비교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깊이 분포 지표를 바탕으로 양 교수 등과 비교한다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수집한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88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실내 파노라마에서 전체 입방체 레이아웃 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+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최적화에 대해 훈련된 심층 네트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직접 실행한다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거리에서는 코사인 거리에서는 약간 더 나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 [30]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소스 코드를 사용할 수 있도록 하지 않았으며 레이아웃에 대한 평가도 없으므로 직접 비교가 어렵다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소모를 위해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분 미만이라고 보고한다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방 하나를 처리하는 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걸립니다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전진 패스는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39ms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소요됩니다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루프의 경우 병렬 포함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입방체 제약 조건은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0.52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13.73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및 레이아웃 최적화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30.5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걸린다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675401-BA65-4456-9051-088330AE2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013" y="145133"/>
            <a:ext cx="3510987" cy="10080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87646-4CB3-4ACB-915F-A26B9E79062D}"/>
              </a:ext>
            </a:extLst>
          </p:cNvPr>
          <p:cNvSpPr txBox="1"/>
          <p:nvPr/>
        </p:nvSpPr>
        <p:spPr>
          <a:xfrm>
            <a:off x="8988707" y="1244663"/>
            <a:ext cx="3076943" cy="570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양 교수 등과 비교한 깊이 분포 오차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[31].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에는 다양한 구성의 평균 실행 시간이 표시된다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EFB725-E5DD-4050-AD10-36C593F34E76}"/>
              </a:ext>
            </a:extLst>
          </p:cNvPr>
          <p:cNvSpPr/>
          <p:nvPr/>
        </p:nvSpPr>
        <p:spPr>
          <a:xfrm>
            <a:off x="8681013" y="760874"/>
            <a:ext cx="3384637" cy="41541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06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0E33F-315E-413A-BBC5-4E0E6F98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054752"/>
            <a:ext cx="6924481" cy="2707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C36D84-6F61-4FFE-A32B-A2E9D04F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6" y="3953847"/>
            <a:ext cx="3980629" cy="2540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626BB8-B08C-4BE7-B155-270F5CFF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85" y="3602735"/>
            <a:ext cx="3980629" cy="1621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D26B92-ADF6-4CA9-898B-DC5C8910BA85}"/>
              </a:ext>
            </a:extLst>
          </p:cNvPr>
          <p:cNvSpPr txBox="1"/>
          <p:nvPr/>
        </p:nvSpPr>
        <p:spPr>
          <a:xfrm>
            <a:off x="7393793" y="1430324"/>
            <a:ext cx="4571807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지도 및 최종 추정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실측 자료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비교하여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A82F9-65AA-4FB2-A1B1-EF31C89C0C4F}"/>
              </a:ext>
            </a:extLst>
          </p:cNvPr>
          <p:cNvSpPr txBox="1"/>
          <p:nvPr/>
        </p:nvSpPr>
        <p:spPr>
          <a:xfrm>
            <a:off x="4223515" y="4224667"/>
            <a:ext cx="3573682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 예측에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룸과 같은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비큐보이드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대한 방법의 예측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라인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985A6-5BCB-4772-9356-4475A4967F28}"/>
              </a:ext>
            </a:extLst>
          </p:cNvPr>
          <p:cNvSpPr txBox="1"/>
          <p:nvPr/>
        </p:nvSpPr>
        <p:spPr>
          <a:xfrm>
            <a:off x="7968485" y="5427676"/>
            <a:ext cx="380934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[11].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결과를 보여주며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픽셀 오류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위를 차지했다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8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4.2 Non-cuboid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F1215-EB39-4442-86EF-D0A661D13B50}"/>
              </a:ext>
            </a:extLst>
          </p:cNvPr>
          <p:cNvSpPr txBox="1"/>
          <p:nvPr/>
        </p:nvSpPr>
        <p:spPr>
          <a:xfrm>
            <a:off x="1133278" y="990486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4.3 Perspective images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D6D469-901B-4604-841F-9BC34562B4AC}"/>
              </a:ext>
            </a:extLst>
          </p:cNvPr>
          <p:cNvGrpSpPr/>
          <p:nvPr/>
        </p:nvGrpSpPr>
        <p:grpSpPr>
          <a:xfrm>
            <a:off x="509607" y="1520081"/>
            <a:ext cx="3925243" cy="5055319"/>
            <a:chOff x="1485900" y="1520081"/>
            <a:chExt cx="4610100" cy="58682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C8F64B-7964-4485-BC3D-7065E6ED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1520081"/>
              <a:ext cx="4610100" cy="42576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DA586C-30C6-48D7-9BB0-0E4FCD770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5765775"/>
              <a:ext cx="4610100" cy="16226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/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4.2.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파노라마의 </a:t>
                </a:r>
                <a:r>
                  <a:rPr lang="ko-KR" altLang="en-US" sz="12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비구체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배치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단일 파노라마에서 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큐보이드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맨해튼 레이아웃을 재구성하는 접근 방식의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기존 데이터 세트의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non-cuboid Manhattan layouts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수가 제한되어 있기 때문에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Ricoh Theta-S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360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카메라를 사용하여 여러 이미지를 캡처했다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접근 방식은 기존 방법에서 어려운 복잡한 모양의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룸 레이아웃을 예측할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4.3.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이미지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[4, 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에서와 동일한 실험 환경을 사용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추정 과제의 훈련 분할에서 룸 유형을 공동으로 예측하기 위해 수정된 접근 방식을 교육한다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검증 분할에 대해 교육하지 않는다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en-US" altLang="ko-KR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Hedau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데이터 세트에 대한 최신 기술과 비교한 우리의 성능을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[11].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그 방법들 중에서 두 번째이다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동일한 하드웨어 구성에서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52ms(19FPS)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168ms(6FPS)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빠른 원근법 이미지를 처리하는 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39ms(25FPS)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소요된다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보충 자료에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 대한 결과를 보고한다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유효성 검사 분할에 대한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실패 사례에는 룸 유형 예측 오류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오른쪽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제한된 시야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왼쪽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심한 폐색이 포함된다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blipFill>
                <a:blip r:embed="rId5"/>
                <a:stretch>
                  <a:fillRect l="-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37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72A2E6-85C8-44B0-8A95-20C09675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2040909"/>
            <a:ext cx="4145946" cy="3027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148E1-FAA8-43DF-8B69-58F73FB5A376}"/>
              </a:ext>
            </a:extLst>
          </p:cNvPr>
          <p:cNvSpPr txBox="1"/>
          <p:nvPr/>
        </p:nvSpPr>
        <p:spPr>
          <a:xfrm>
            <a:off x="5069711" y="1321500"/>
            <a:ext cx="6771190" cy="421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 또는 투시 이미지에서 룸 레이아웃을 예측하는 알고리즘인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일반적으로 가정된 입방체 레이아웃 한계를 완화하며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잘 작동한다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소실점과 맨해튼 제약 조건을 기반으로 사전 정렬이 정량적 결과를 어떻게 크게 개선하는지 입증한다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투시 이미지로 분해하는 것이 아니라 파노라마 영상에서 직접 작동하며 투시 영상 작업의 최신 기술 중 하나이다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향후 작업에는 임의의 룸 레이아웃을 처리하도록 확장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모양을 더 잘 추정하기 위한 객체 감지 통합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이미지에서 복구된 완전한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실내 모델 복구 등이 포함된다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E1F3B-76BE-4063-BF49-2E069104F452}"/>
              </a:ext>
            </a:extLst>
          </p:cNvPr>
          <p:cNvSpPr/>
          <p:nvPr/>
        </p:nvSpPr>
        <p:spPr>
          <a:xfrm>
            <a:off x="600074" y="2844318"/>
            <a:ext cx="4145946" cy="3965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E010EC-0955-47BB-96EB-C483668C3735}"/>
              </a:ext>
            </a:extLst>
          </p:cNvPr>
          <p:cNvSpPr/>
          <p:nvPr/>
        </p:nvSpPr>
        <p:spPr>
          <a:xfrm>
            <a:off x="600074" y="3240912"/>
            <a:ext cx="1020382" cy="18808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490731-815D-4575-B81D-AFEF9DE63430}"/>
              </a:ext>
            </a:extLst>
          </p:cNvPr>
          <p:cNvSpPr/>
          <p:nvPr/>
        </p:nvSpPr>
        <p:spPr>
          <a:xfrm>
            <a:off x="4363656" y="2581154"/>
            <a:ext cx="382364" cy="2631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28393-32D7-4B77-B2EF-FD759828D514}"/>
              </a:ext>
            </a:extLst>
          </p:cNvPr>
          <p:cNvSpPr/>
          <p:nvPr/>
        </p:nvSpPr>
        <p:spPr>
          <a:xfrm>
            <a:off x="600074" y="4463049"/>
            <a:ext cx="4145946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48DA3-04D3-4AC5-80D9-9BDE30D1BA26}"/>
              </a:ext>
            </a:extLst>
          </p:cNvPr>
          <p:cNvSpPr/>
          <p:nvPr/>
        </p:nvSpPr>
        <p:spPr>
          <a:xfrm>
            <a:off x="2569580" y="4263386"/>
            <a:ext cx="2176440" cy="20901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2FBB6-9D99-4AB8-8CA3-20FC0D4CF8AE}"/>
              </a:ext>
            </a:extLst>
          </p:cNvPr>
          <p:cNvSpPr txBox="1"/>
          <p:nvPr/>
        </p:nvSpPr>
        <p:spPr>
          <a:xfrm>
            <a:off x="2397702" y="4264063"/>
            <a:ext cx="7535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Reconstructing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the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3D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from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Single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RGB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5CB7E-12CF-4D59-A72D-E79AE963773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E2A54A-A77A-4485-9464-E0AB035A6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9E6506-B514-4877-9AFE-39D688C9C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A99E59-4399-4E0D-BE11-CCAB507B5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C104A1-5D9C-438F-A834-CB09EE642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3B0B4E-304E-43F6-9AD2-E9CF8BC86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802702" y="3631154"/>
            <a:ext cx="459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5CB7E-12CF-4D59-A72D-E79AE963773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CE2A54A-A77A-4485-9464-E0AB035A6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9E6506-B514-4877-9AFE-39D688C9C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A99E59-4399-4E0D-BE11-CCAB507B5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C104A1-5D9C-438F-A834-CB09EE642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83B0B4E-304E-43F6-9AD2-E9CF8BC86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A88A91-A9EB-4C4E-9B26-0044F432B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90" y="2091067"/>
            <a:ext cx="901220" cy="901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F19356-F0C7-4AB8-B3F5-C60F23D7560D}"/>
              </a:ext>
            </a:extLst>
          </p:cNvPr>
          <p:cNvSpPr txBox="1"/>
          <p:nvPr/>
        </p:nvSpPr>
        <p:spPr>
          <a:xfrm>
            <a:off x="4172567" y="4400757"/>
            <a:ext cx="4054900" cy="77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Quantitative Results on LSUN layout Challenge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B. More Qualitative Results</a:t>
            </a:r>
          </a:p>
        </p:txBody>
      </p:sp>
    </p:spTree>
    <p:extLst>
      <p:ext uri="{BB962C8B-B14F-4D97-AF65-F5344CB8AC3E}">
        <p14:creationId xmlns:p14="http://schemas.microsoft.com/office/powerpoint/2010/main" val="122131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5.1 Quantitative Results on LSUN layout Challenge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14636C-80DE-46D5-B1AC-6F385CF5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58" y="1054752"/>
            <a:ext cx="3984157" cy="55206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9F09BC-A1DC-44D7-9506-E71A895C0885}"/>
              </a:ext>
            </a:extLst>
          </p:cNvPr>
          <p:cNvSpPr txBox="1"/>
          <p:nvPr/>
        </p:nvSpPr>
        <p:spPr>
          <a:xfrm>
            <a:off x="5240110" y="1325298"/>
            <a:ext cx="6628039" cy="4887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A. LSUN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도전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정량적 결과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최신 기술과 비교한 성능을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키포인트 오류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위를 차지했다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반복 개선을 적용하지 않는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접근방식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결과를 보고하며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우리의 접근방식에 더 가까운 설계이다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오차의 정확도가 낮아진 것은 주로 단순화된 룸 키포인트 표현에서 비롯된다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모든 키포인트가 서로 다른 유형의 룸에 걸쳐 구별된다고 가정하는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달리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키포인트를 직접 예측하고 룸 유형에 따라 그 중에서 선택하여 최종 예측을 산출한다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본 논문에서 설명한 대로 레이아웃 최적화 단계를 적용하면 투시 이미지 작업에서 성능이 더욱 향상될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키포인트 오류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위를 차지한다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반복 개선 단계를 적용하지 않는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접근 방식을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8A58E7-9756-474F-A9B4-C9FF28E39CE9}"/>
              </a:ext>
            </a:extLst>
          </p:cNvPr>
          <p:cNvSpPr/>
          <p:nvPr/>
        </p:nvSpPr>
        <p:spPr>
          <a:xfrm>
            <a:off x="1101314" y="3111018"/>
            <a:ext cx="3899311" cy="57515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144047-92BF-41FD-817D-3412CFCAE575}"/>
              </a:ext>
            </a:extLst>
          </p:cNvPr>
          <p:cNvSpPr/>
          <p:nvPr/>
        </p:nvSpPr>
        <p:spPr>
          <a:xfrm>
            <a:off x="1101314" y="3686176"/>
            <a:ext cx="2451511" cy="18097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8FC134-9F29-406F-B0A5-E6A36F9164E8}"/>
              </a:ext>
            </a:extLst>
          </p:cNvPr>
          <p:cNvSpPr/>
          <p:nvPr/>
        </p:nvSpPr>
        <p:spPr>
          <a:xfrm>
            <a:off x="3933825" y="2930044"/>
            <a:ext cx="1066800" cy="18097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684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More Qualitative Results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0C43E0-217E-4516-A025-9BFCF50E2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88" y="1833563"/>
            <a:ext cx="3624703" cy="386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E4E196-C244-49E7-A9D6-D73FF4453BE9}"/>
              </a:ext>
            </a:extLst>
          </p:cNvPr>
          <p:cNvSpPr txBox="1"/>
          <p:nvPr/>
        </p:nvSpPr>
        <p:spPr>
          <a:xfrm>
            <a:off x="4305302" y="1054752"/>
            <a:ext cx="7478810" cy="4956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질적인 결과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파노라마의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단일 파노라마에서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실 배치 재구성의 보다 정성적인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수집한 데이터 세트의 샘플을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[31].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겹치는 샘플은 제외한다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B.2.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파노라마의</a:t>
            </a:r>
            <a:r>
              <a:rPr lang="en-US" altLang="ko-KR" sz="1200" b="1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Cuboid layout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보다 정성적인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우리의 방법을 최첨단 기술과 비교한다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바와 같이 실측 자료 주석과 비교하여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레이블링된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스탠포드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2D-3D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세트에서 보다 정성적인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B.3.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지상 실측 주석과 비교하여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챌린지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대해 보다 정성적인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171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More Qualitative Results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11B4F0-55A9-4C5C-8657-CABDCAB86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6" y="1167568"/>
            <a:ext cx="5679820" cy="482406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9C2F7C-6AB9-48A2-83FE-1C8FA1A503BF}"/>
              </a:ext>
            </a:extLst>
          </p:cNvPr>
          <p:cNvGrpSpPr/>
          <p:nvPr/>
        </p:nvGrpSpPr>
        <p:grpSpPr>
          <a:xfrm>
            <a:off x="5838825" y="1325298"/>
            <a:ext cx="6153150" cy="3742002"/>
            <a:chOff x="3824535" y="576239"/>
            <a:chExt cx="7129217" cy="444362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F513464-CE1E-454B-BB18-6458E30F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9052" y="576239"/>
              <a:ext cx="7124700" cy="38862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6689E4A-0AB2-4DCC-B9FB-52BF4CF00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4535" y="4452914"/>
              <a:ext cx="7124700" cy="56695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E14669-ACB7-4DD2-8FC7-AAA481007498}"/>
              </a:ext>
            </a:extLst>
          </p:cNvPr>
          <p:cNvSpPr txBox="1"/>
          <p:nvPr/>
        </p:nvSpPr>
        <p:spPr>
          <a:xfrm>
            <a:off x="110915" y="6012899"/>
            <a:ext cx="5679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7.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en-US" altLang="ko-KR" sz="105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lauout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예측에 대한 정성적 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룸과 같은 비 입방체 레이아웃에 대한 방법의 예측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076F6A-AF31-4ECA-A720-2C5368BACF7C}"/>
              </a:ext>
            </a:extLst>
          </p:cNvPr>
          <p:cNvSpPr txBox="1"/>
          <p:nvPr/>
        </p:nvSpPr>
        <p:spPr>
          <a:xfrm>
            <a:off x="5987015" y="5119347"/>
            <a:ext cx="6094070" cy="1299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예측에 대한 정성적 결과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 .</a:t>
            </a:r>
          </a:p>
          <a:p>
            <a:pPr>
              <a:lnSpc>
                <a:spcPct val="150000"/>
              </a:lnSpc>
            </a:pP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방법의 성능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짝수 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최첨단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홀수 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모두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이미지는 지정된 방법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실제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예측 레이아웃으로 구성된다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01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More Qualitative Results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0B94988-5705-41C0-A1BE-BEACC2FE532F}"/>
              </a:ext>
            </a:extLst>
          </p:cNvPr>
          <p:cNvGrpSpPr/>
          <p:nvPr/>
        </p:nvGrpSpPr>
        <p:grpSpPr>
          <a:xfrm>
            <a:off x="174269" y="1401622"/>
            <a:ext cx="5998227" cy="3561419"/>
            <a:chOff x="290760" y="1284436"/>
            <a:chExt cx="7067551" cy="43440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100538E-E9F5-473E-877E-755C85CA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760" y="1284436"/>
              <a:ext cx="7067550" cy="38385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9E977EB-A1B1-4FA3-AE59-72732696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761" y="5123011"/>
              <a:ext cx="7067550" cy="50549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D1F79AF-936E-4A61-A3FB-228739EF7E7F}"/>
              </a:ext>
            </a:extLst>
          </p:cNvPr>
          <p:cNvGrpSpPr/>
          <p:nvPr/>
        </p:nvGrpSpPr>
        <p:grpSpPr>
          <a:xfrm>
            <a:off x="6220418" y="1401622"/>
            <a:ext cx="5886450" cy="3561419"/>
            <a:chOff x="2562225" y="1571625"/>
            <a:chExt cx="7067550" cy="425083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B8B6D8-FFD1-40ED-B113-F1FEA2294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62225" y="1571625"/>
              <a:ext cx="7067550" cy="371475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E7B01B4-343D-4A79-A16B-D5FA5C22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2225" y="5314950"/>
              <a:ext cx="7067550" cy="50751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94865B6-E5AD-492E-8ACA-08FFB512B015}"/>
              </a:ext>
            </a:extLst>
          </p:cNvPr>
          <p:cNvSpPr txBox="1"/>
          <p:nvPr/>
        </p:nvSpPr>
        <p:spPr>
          <a:xfrm>
            <a:off x="126348" y="5055753"/>
            <a:ext cx="6094070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예측에 대한 정성적 결과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방법의 성능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짝수 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최첨단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홀수 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모두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이미지는 지정된 방법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실제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예측 레이아웃으로 구성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보입니다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95DBF-F028-45D4-AC8E-CBD2A7B1FE5E}"/>
              </a:ext>
            </a:extLst>
          </p:cNvPr>
          <p:cNvSpPr txBox="1"/>
          <p:nvPr/>
        </p:nvSpPr>
        <p:spPr>
          <a:xfrm>
            <a:off x="6096000" y="5055753"/>
            <a:ext cx="6025631" cy="154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10. Stanford 2D-3D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세트의 입방체 레이아웃 예측에 대한 정성적 결과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무작위 샘플링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세트는 수직 시야가 작고 폐색성이 높기 때문에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세트보다 더 어렵다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지상 실측 자료 레이아웃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방법의 예측 레이아웃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420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More Qualitative Results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216A18-2EA3-4580-88BC-BB3AD91650A7}"/>
              </a:ext>
            </a:extLst>
          </p:cNvPr>
          <p:cNvGrpSpPr/>
          <p:nvPr/>
        </p:nvGrpSpPr>
        <p:grpSpPr>
          <a:xfrm>
            <a:off x="369788" y="1494130"/>
            <a:ext cx="7343566" cy="4513129"/>
            <a:chOff x="848301" y="881616"/>
            <a:chExt cx="7067551" cy="42034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A2C54A-56ED-4315-8A40-E91B6293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301" y="881616"/>
              <a:ext cx="7067550" cy="37147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D953EFB-FA09-48BF-AC42-291167265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302" y="4595660"/>
              <a:ext cx="7067550" cy="48936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F2749EA-BF6B-4C4B-8645-7B546CAEF853}"/>
              </a:ext>
            </a:extLst>
          </p:cNvPr>
          <p:cNvSpPr txBox="1"/>
          <p:nvPr/>
        </p:nvSpPr>
        <p:spPr>
          <a:xfrm>
            <a:off x="7850530" y="2498839"/>
            <a:ext cx="4129268" cy="209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11. Stanford 2D-3D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세트의 입방체 레이아웃 예측에 대한 정성적 결과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무작위 샘플링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세트는 수직 시야가 작고 폐색성이 높기 때문에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세트보다 더 어렵다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지상 실측 자료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방법의 예측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46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37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5446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More Qualitative Results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27379F6-CDE9-4D7B-BCCE-29C87F7C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BFEE699-BBF0-404F-98F5-E8AAECAD6A84}"/>
              </a:ext>
            </a:extLst>
          </p:cNvPr>
          <p:cNvGrpSpPr/>
          <p:nvPr/>
        </p:nvGrpSpPr>
        <p:grpSpPr>
          <a:xfrm>
            <a:off x="229917" y="1406824"/>
            <a:ext cx="7866221" cy="4594576"/>
            <a:chOff x="4800600" y="467266"/>
            <a:chExt cx="7866221" cy="459457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5A0AC80-89E7-4453-8AC9-79CFE22F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0600" y="467266"/>
              <a:ext cx="7866221" cy="41414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3A90E41-22CE-4D00-9E25-AA78A10D9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600" y="4595465"/>
              <a:ext cx="7866221" cy="4663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BF8F9D-146C-48D8-8533-B2575D9F093D}"/>
              </a:ext>
            </a:extLst>
          </p:cNvPr>
          <p:cNvSpPr txBox="1"/>
          <p:nvPr/>
        </p:nvSpPr>
        <p:spPr>
          <a:xfrm>
            <a:off x="8267219" y="2947872"/>
            <a:ext cx="3694864" cy="133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12.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정성적 결과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경계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지도 및 최종 추정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실측 자료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비교하여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679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F7C6873-471E-406F-B7F5-D2B8E7AFC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172251"/>
            <a:ext cx="342486" cy="34248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C55EB9F-E0E4-472B-BA2C-B93BD76CF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180301"/>
            <a:ext cx="351500" cy="3515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B1EB1C2-BEED-4852-9F03-66BAFC922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154578"/>
            <a:ext cx="351500" cy="3515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54F28E5-D83D-4EB9-BDEF-CEA72D7B9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183722"/>
            <a:ext cx="319545" cy="3195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00E659F-1876-4DBB-9C1C-5DD731577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07957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64EF3-0506-4A21-985E-94EDB7244211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E6DC7A-E5A7-492D-8DC4-7CD16264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172251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6CDBC95-5003-4202-B350-0B56A7A34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180301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265F763-8723-4A42-B2E6-8CC038135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15457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CFD01B-0A83-4F3F-9156-8ED90EA3D3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183722"/>
            <a:ext cx="319545" cy="3195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DD8FCB-8D05-46A3-BC54-24EF08090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07957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23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42B60-07A2-43DA-B3E3-DD35C383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864043"/>
            <a:ext cx="4209445" cy="36071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0A99BD-B5AF-4A85-92F0-FFB20F6A0C7D}"/>
              </a:ext>
            </a:extLst>
          </p:cNvPr>
          <p:cNvSpPr txBox="1"/>
          <p:nvPr/>
        </p:nvSpPr>
        <p:spPr>
          <a:xfrm>
            <a:off x="4937760" y="2022427"/>
            <a:ext cx="6736080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방법은 최근 작업처럼 원근법 이미지로 분해하지 않고 파노라마 이미지에서 직접 작동한다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네트워크 아키텍처는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소실점을 기반으로 이미지를 정렬하고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파노라마에 대한 다른 기존 작업과 속도와 정확성을 비교하고 투시 이미지에 대한 최고의 정확도를 달성하며 직육면체 모양과 보다 일반적인 맨해튼 레이아웃을 모두 처리할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DFE1B1-F538-4472-B336-CADF6B4D87BF}"/>
              </a:ext>
            </a:extLst>
          </p:cNvPr>
          <p:cNvSpPr/>
          <p:nvPr/>
        </p:nvSpPr>
        <p:spPr>
          <a:xfrm>
            <a:off x="401987" y="4643120"/>
            <a:ext cx="4209445" cy="8280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CFDA02-3D5A-4B43-99C9-69352A456FB7}"/>
              </a:ext>
            </a:extLst>
          </p:cNvPr>
          <p:cNvSpPr/>
          <p:nvPr/>
        </p:nvSpPr>
        <p:spPr>
          <a:xfrm>
            <a:off x="2672080" y="4399280"/>
            <a:ext cx="1939351" cy="24384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E0F5F7-6C4E-41E9-9667-78CA9E02835B}"/>
              </a:ext>
            </a:extLst>
          </p:cNvPr>
          <p:cNvSpPr/>
          <p:nvPr/>
        </p:nvSpPr>
        <p:spPr>
          <a:xfrm>
            <a:off x="401986" y="3562952"/>
            <a:ext cx="4209445" cy="82804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4FC59F-3F68-455E-BBAF-AFB57B93E47C}"/>
              </a:ext>
            </a:extLst>
          </p:cNvPr>
          <p:cNvSpPr/>
          <p:nvPr/>
        </p:nvSpPr>
        <p:spPr>
          <a:xfrm>
            <a:off x="406401" y="4388453"/>
            <a:ext cx="2265678" cy="24384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054E59E-8508-47E0-87B2-E05C2BB24D2A}"/>
              </a:ext>
            </a:extLst>
          </p:cNvPr>
          <p:cNvSpPr/>
          <p:nvPr/>
        </p:nvSpPr>
        <p:spPr>
          <a:xfrm>
            <a:off x="2672079" y="3381944"/>
            <a:ext cx="1939352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CFFCED-FAEB-4541-A8F8-77340C29D2A6}"/>
              </a:ext>
            </a:extLst>
          </p:cNvPr>
          <p:cNvGrpSpPr/>
          <p:nvPr/>
        </p:nvGrpSpPr>
        <p:grpSpPr>
          <a:xfrm>
            <a:off x="789414" y="1054752"/>
            <a:ext cx="2897440" cy="5503286"/>
            <a:chOff x="2238134" y="-652145"/>
            <a:chExt cx="3782068" cy="71331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C7119C-4CCA-4568-8717-574E3CB2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134" y="-652145"/>
              <a:ext cx="3782068" cy="41400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675A50-C441-493B-A0E6-D1225B67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134" y="3487896"/>
              <a:ext cx="3782068" cy="29930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6ED144-BC26-4013-8872-2C6CFEE01C87}"/>
              </a:ext>
            </a:extLst>
          </p:cNvPr>
          <p:cNvSpPr txBox="1"/>
          <p:nvPr/>
        </p:nvSpPr>
        <p:spPr>
          <a:xfrm>
            <a:off x="3820161" y="926252"/>
            <a:ext cx="8133730" cy="539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로봇 공학 및 가상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증강 현실과 같은 응용 프로그램을 사용하여 한 이미지에서 방의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것은 중요한 목표이다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레이아웃은 카메라 중심을 기준으로 벽의 위치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및 높이를 지정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투영된 모서리 위치 또는 경계 세트 또는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나타낼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작업은 투시 이미지 또는 파노라마 이미지에서 직육면체 모양의 레이아웃을 예측하는 것과 같은 문제의 특별한 경우에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원근법 또는 파노라마 이미지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장면의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심층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신경망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(CNN)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제시한다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파노라마의 속도와 정확도에서 비교되며 투시 이미지에서 가장 우수하다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5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 모양의 방과 같이 입방체가 아닌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일반화된다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코드는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https://github.com/zouchuhang/LayoutNet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이용할 수 있다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방식은 세 단계로 운영된다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.2).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첫째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정렬을 통해 벽면 경계가 수직선임을 보장하고 실험에 따라 오류를 상당히 줄일 수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둘째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구조와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스킵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(3.2)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모서리와 경계는 각각 방 배치를 완벽하게 표현해 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단일 네트워크에서 이들을 공동으로 예측하는 것이 더 나은 추정으로 이어진다는 것을 발견했다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매개변수는 예측된 모서리와 경계에 적합하도록 최적화된다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프로세스의 최종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손실은 네트워크를 통해 역전파하기는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중에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변수를 직접 회귀시키는 것이 효과적인 대체물로 작용하여 최종 결과의 정확도를 극대화하는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FFEAD-EC96-406D-BEF6-554D24F1F6FA}"/>
              </a:ext>
            </a:extLst>
          </p:cNvPr>
          <p:cNvSpPr/>
          <p:nvPr/>
        </p:nvSpPr>
        <p:spPr>
          <a:xfrm>
            <a:off x="788638" y="2651794"/>
            <a:ext cx="2897440" cy="85340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9712DD-9CB8-4731-A8E1-07D9F580F56F}"/>
              </a:ext>
            </a:extLst>
          </p:cNvPr>
          <p:cNvSpPr/>
          <p:nvPr/>
        </p:nvSpPr>
        <p:spPr>
          <a:xfrm>
            <a:off x="777440" y="3501098"/>
            <a:ext cx="2382320" cy="16666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EA4453-EEFF-4315-B6B7-E83BF77320E2}"/>
              </a:ext>
            </a:extLst>
          </p:cNvPr>
          <p:cNvSpPr/>
          <p:nvPr/>
        </p:nvSpPr>
        <p:spPr>
          <a:xfrm>
            <a:off x="777441" y="3947478"/>
            <a:ext cx="2897440" cy="1872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A80A29-9296-4D29-9C5D-8E9EEB5EF196}"/>
              </a:ext>
            </a:extLst>
          </p:cNvPr>
          <p:cNvGrpSpPr/>
          <p:nvPr/>
        </p:nvGrpSpPr>
        <p:grpSpPr>
          <a:xfrm>
            <a:off x="227840" y="3429000"/>
            <a:ext cx="3702593" cy="3153435"/>
            <a:chOff x="401987" y="1609725"/>
            <a:chExt cx="4562475" cy="44076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DC0CAE-BAC0-43A9-87B5-6D0681680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87" y="1609725"/>
              <a:ext cx="4562475" cy="8953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3E1597-3838-472B-981F-4B2E434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987" y="2403475"/>
              <a:ext cx="4562475" cy="361393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043981A-3D51-4828-A37A-29285415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80" y="170937"/>
            <a:ext cx="7897490" cy="30498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763A78-C319-47A8-986B-A0EBC4204CEA}"/>
              </a:ext>
            </a:extLst>
          </p:cNvPr>
          <p:cNvSpPr txBox="1"/>
          <p:nvPr/>
        </p:nvSpPr>
        <p:spPr>
          <a:xfrm>
            <a:off x="4257040" y="3637183"/>
            <a:ext cx="7532973" cy="272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기여도는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있는 투시 및 파노라마 이미지에 적합한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algorithm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우리의 시스템은 파노라마 이미지의 속도와 정확성을 잘 비교하며 투시 이미지에서 두 번째로 우수할 뿐만 아니라 가장 빠르다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사전 계산된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제약 조건 및 사후 처리 최적화를 사용함으로써 얻는 이득을 입증하며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네트워크 접근법이 여전히 명백한 기하학적 단서 및 제약 조건으로부터 이익을 얻고 있음을 나타낸다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 변수를 직접 회귀시키는 목표를 추가하면 최종 예측 레이아웃에 대해 해결하는 데 사용되는 경계와 모서리를 더 잘 예측할 수 있다는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주석을 확장하여 향후 작업에 사용할 수 있는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3E149E-720C-43DF-AFE4-137FE22D4C09}"/>
              </a:ext>
            </a:extLst>
          </p:cNvPr>
          <p:cNvSpPr txBox="1"/>
          <p:nvPr/>
        </p:nvSpPr>
        <p:spPr>
          <a:xfrm>
            <a:off x="162349" y="1142010"/>
            <a:ext cx="4074372" cy="200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제한 레이아웃 재구성이다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EDFD5-05B7-4E25-A397-74BB08BE4497}"/>
              </a:ext>
            </a:extLst>
          </p:cNvPr>
          <p:cNvSpPr/>
          <p:nvPr/>
        </p:nvSpPr>
        <p:spPr>
          <a:xfrm>
            <a:off x="4257040" y="2815964"/>
            <a:ext cx="788733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7359AD-1090-44C5-8AF1-8A26E8E54F85}"/>
              </a:ext>
            </a:extLst>
          </p:cNvPr>
          <p:cNvSpPr/>
          <p:nvPr/>
        </p:nvSpPr>
        <p:spPr>
          <a:xfrm>
            <a:off x="4257040" y="2973935"/>
            <a:ext cx="212344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B2862-324B-4541-9104-C959D9DFF930}"/>
              </a:ext>
            </a:extLst>
          </p:cNvPr>
          <p:cNvSpPr/>
          <p:nvPr/>
        </p:nvSpPr>
        <p:spPr>
          <a:xfrm>
            <a:off x="8479757" y="2611120"/>
            <a:ext cx="3664613" cy="20484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6CDABD-812D-48BA-BEE1-2D8F23C657D7}"/>
              </a:ext>
            </a:extLst>
          </p:cNvPr>
          <p:cNvSpPr/>
          <p:nvPr/>
        </p:nvSpPr>
        <p:spPr>
          <a:xfrm>
            <a:off x="487680" y="3646368"/>
            <a:ext cx="3442754" cy="1008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932AFC-6840-47D9-9DC3-F54508E00FFB}"/>
              </a:ext>
            </a:extLst>
          </p:cNvPr>
          <p:cNvSpPr/>
          <p:nvPr/>
        </p:nvSpPr>
        <p:spPr>
          <a:xfrm>
            <a:off x="487680" y="5520328"/>
            <a:ext cx="3442754" cy="486000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DE61A6-AADC-4BBC-8EBE-01E70FF875C5}"/>
              </a:ext>
            </a:extLst>
          </p:cNvPr>
          <p:cNvSpPr/>
          <p:nvPr/>
        </p:nvSpPr>
        <p:spPr>
          <a:xfrm>
            <a:off x="1310639" y="5354320"/>
            <a:ext cx="2619793" cy="16600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D5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F90FD-BA38-4E49-8124-88E9C0721E13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15EE6B-E14D-42C2-A127-664B244AD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98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34BDDC-7219-484C-AB14-8A35E3FED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15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CE8531-DCDE-4EFE-8B19-0BFDC647A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67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138DACF-9551-46B1-9BED-A8445A43F5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49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6B7F2F8-EF12-4F0B-81A9-D9C9FA2FC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76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5E2E3E-385D-4F7C-8437-90891F53D9C8}"/>
              </a:ext>
            </a:extLst>
          </p:cNvPr>
          <p:cNvGrpSpPr/>
          <p:nvPr/>
        </p:nvGrpSpPr>
        <p:grpSpPr>
          <a:xfrm>
            <a:off x="788442" y="784389"/>
            <a:ext cx="3042481" cy="5825058"/>
            <a:chOff x="1167765" y="-264160"/>
            <a:chExt cx="4321712" cy="854604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B20172-377D-4239-B6B5-D3CD74AC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765" y="-264160"/>
              <a:ext cx="4321712" cy="445008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C6DB83-74D8-42DF-A4EF-AEE3FCC20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765" y="4160520"/>
              <a:ext cx="4321712" cy="412136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870B3C4-5869-451E-8278-CF55F66400D1}"/>
              </a:ext>
            </a:extLst>
          </p:cNvPr>
          <p:cNvSpPr txBox="1"/>
          <p:nvPr/>
        </p:nvSpPr>
        <p:spPr>
          <a:xfrm>
            <a:off x="3993974" y="373607"/>
            <a:ext cx="8071677" cy="6297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싱글 뷰 룸 레이아웃 추정은 지난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년 동안 활발한 연구 주제였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“Manhattan World"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[3].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World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가정은 모든 벽이 바닥과 직각으로 되어 있다는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특별한 경우는 네 개의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작성하고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[13]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일관성을 기반으로 최적의 레이아웃을 선택하여 입체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후속 작업도 비슷한 접근방식을 따르고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[27, 28, 23]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개선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점수를 매기기 위한 기능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[28, 23]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객체 가설의 통합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[12, 17, 5, 6, 34]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기타 맥락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최근의 방법은 픽셀을 레이아웃 표면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천장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[4, 14],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[22],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조합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[25]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분류하기 위해 심층 네트워크 기능을 훈련시킨다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작업은 거의 모두 원근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직육면체 모양의 레이아웃을 생성하는 것을 목표로 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대해서도 몇 가지 작업을 수행한다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 360°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영상에서 룸 레이아웃을 추정하기 위한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세트와 방법을 제안한다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나중에 더 자세히 설명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 단서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기타 사전 정보를 기반으로 파노라마에서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[30]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표면 방향 추정치 및 객체 가설을 기반으로 레이아웃을 추정한다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작업은 다중 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[2])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[29, 32, 10, 19])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여기서 추정치는 센서 또는 다중 뷰 제약 조건에서 얻은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점에 크게 의존한다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렌트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3D[20]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알려진 평면도를 이용한다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단일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재구성을 단순화한다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출력물은 카메라와의 각 벽의 거리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7A1B5A-5C6F-43E6-9562-810917F7FDCE}"/>
              </a:ext>
            </a:extLst>
          </p:cNvPr>
          <p:cNvSpPr/>
          <p:nvPr/>
        </p:nvSpPr>
        <p:spPr>
          <a:xfrm>
            <a:off x="788441" y="1329022"/>
            <a:ext cx="3042481" cy="7208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0A77FF-65A6-4326-B675-6CB155499489}"/>
              </a:ext>
            </a:extLst>
          </p:cNvPr>
          <p:cNvSpPr/>
          <p:nvPr/>
        </p:nvSpPr>
        <p:spPr>
          <a:xfrm>
            <a:off x="788441" y="2049880"/>
            <a:ext cx="2684333" cy="144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0299FC-909F-4FCE-81D7-DDC4602122BD}"/>
              </a:ext>
            </a:extLst>
          </p:cNvPr>
          <p:cNvSpPr/>
          <p:nvPr/>
        </p:nvSpPr>
        <p:spPr>
          <a:xfrm>
            <a:off x="3472774" y="1196566"/>
            <a:ext cx="358148" cy="1324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0CE334-16C6-42E0-ABF7-2D7E4A20A720}"/>
              </a:ext>
            </a:extLst>
          </p:cNvPr>
          <p:cNvSpPr/>
          <p:nvPr/>
        </p:nvSpPr>
        <p:spPr>
          <a:xfrm>
            <a:off x="788440" y="2198651"/>
            <a:ext cx="3042481" cy="88078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2BE2E5-DE91-42F4-99DC-AB826BA0917F}"/>
              </a:ext>
            </a:extLst>
          </p:cNvPr>
          <p:cNvSpPr/>
          <p:nvPr/>
        </p:nvSpPr>
        <p:spPr>
          <a:xfrm>
            <a:off x="788440" y="3085628"/>
            <a:ext cx="738803" cy="14257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BB023-3899-4810-A76B-EB65C76FF671}"/>
              </a:ext>
            </a:extLst>
          </p:cNvPr>
          <p:cNvSpPr/>
          <p:nvPr/>
        </p:nvSpPr>
        <p:spPr>
          <a:xfrm>
            <a:off x="3472774" y="2060319"/>
            <a:ext cx="358147" cy="14186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69591B-D8E5-4022-9778-12D246DEB8D5}"/>
              </a:ext>
            </a:extLst>
          </p:cNvPr>
          <p:cNvSpPr/>
          <p:nvPr/>
        </p:nvSpPr>
        <p:spPr>
          <a:xfrm>
            <a:off x="788439" y="4403122"/>
            <a:ext cx="3042481" cy="90817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8EA98EE-B7C2-48FE-A132-EF3D7A617603}"/>
              </a:ext>
            </a:extLst>
          </p:cNvPr>
          <p:cNvSpPr/>
          <p:nvPr/>
        </p:nvSpPr>
        <p:spPr>
          <a:xfrm>
            <a:off x="788435" y="5311302"/>
            <a:ext cx="515071" cy="14257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99E6D2-4AEE-476D-8B3A-403AAED19FB4}"/>
              </a:ext>
            </a:extLst>
          </p:cNvPr>
          <p:cNvSpPr/>
          <p:nvPr/>
        </p:nvSpPr>
        <p:spPr>
          <a:xfrm>
            <a:off x="2869660" y="4271797"/>
            <a:ext cx="961260" cy="131324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94F42D-3C3C-454B-BA04-E08AE6C02110}"/>
              </a:ext>
            </a:extLst>
          </p:cNvPr>
          <p:cNvSpPr/>
          <p:nvPr/>
        </p:nvSpPr>
        <p:spPr>
          <a:xfrm>
            <a:off x="788439" y="6021206"/>
            <a:ext cx="3042481" cy="5882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1CBCED-0F26-4B93-B9F3-54B481121D2D}"/>
              </a:ext>
            </a:extLst>
          </p:cNvPr>
          <p:cNvSpPr/>
          <p:nvPr/>
        </p:nvSpPr>
        <p:spPr>
          <a:xfrm>
            <a:off x="2373549" y="5869191"/>
            <a:ext cx="1457371" cy="15323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14CBA4-A84D-451F-990D-839D00E56500}"/>
              </a:ext>
            </a:extLst>
          </p:cNvPr>
          <p:cNvGrpSpPr/>
          <p:nvPr/>
        </p:nvGrpSpPr>
        <p:grpSpPr>
          <a:xfrm>
            <a:off x="941722" y="890449"/>
            <a:ext cx="3630528" cy="5684951"/>
            <a:chOff x="3395913" y="-405315"/>
            <a:chExt cx="5753101" cy="8864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B71C16-D418-4AFF-9F58-1EA1B013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913" y="-405315"/>
              <a:ext cx="5753100" cy="51339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A22886-809F-4538-87A9-56A5EF14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914" y="4728660"/>
              <a:ext cx="5753100" cy="373045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89B4B8-62C1-4C17-82B8-0316DBAC1E26}"/>
              </a:ext>
            </a:extLst>
          </p:cNvPr>
          <p:cNvSpPr txBox="1"/>
          <p:nvPr/>
        </p:nvSpPr>
        <p:spPr>
          <a:xfrm>
            <a:off x="4704081" y="890449"/>
            <a:ext cx="7142480" cy="5638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작업은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접근 방식에서 가장 유사하다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원근법 이미지를 위해 설계된 프레임워크를 파노라마로 확장하고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추정하며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가설을 생성하고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객체 가설에 따라 점수를 매기는 가설을 생성한다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형상을 계산하기 위해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먼저 파노라마 이미지를 여러 개의 겹치는 원근 이미지로 투영한 다음 형상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다시 파노라마 이미지로 결합한다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보다 직접적이다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여러 면에서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우리의 방법은 파노라마 영상에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우리의 방법은 정렬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아무 것도 수행하지 않음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모수에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다중 작업 예측에서도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추론은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만드는 데 제약이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실험은 이러한 모든 차이가 결과를 개선한다는 것을 보여준다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원근법과 파노라마 이미지 모두에 적용되는 첫 번째 방법을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우리의 방법이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큐보이드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맨해튼 레이아웃이 아닌 곳까지 쉽게 확장된다는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우리의 방법은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실내 레이아웃 추정을 위한 현재까지 가장 일반적이고 효과적인 접근법이다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C10FA4-9500-49F3-8E6C-7BE5A99256DC}"/>
              </a:ext>
            </a:extLst>
          </p:cNvPr>
          <p:cNvSpPr/>
          <p:nvPr/>
        </p:nvSpPr>
        <p:spPr>
          <a:xfrm>
            <a:off x="941721" y="2558375"/>
            <a:ext cx="3630527" cy="109722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26DA61-69B3-484E-8FA4-4D1AB3E7E536}"/>
              </a:ext>
            </a:extLst>
          </p:cNvPr>
          <p:cNvSpPr/>
          <p:nvPr/>
        </p:nvSpPr>
        <p:spPr>
          <a:xfrm>
            <a:off x="941722" y="3655597"/>
            <a:ext cx="2266700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05E97-424B-4A28-92C2-AB3C23AEF530}"/>
              </a:ext>
            </a:extLst>
          </p:cNvPr>
          <p:cNvSpPr/>
          <p:nvPr/>
        </p:nvSpPr>
        <p:spPr>
          <a:xfrm>
            <a:off x="941721" y="5478178"/>
            <a:ext cx="3630527" cy="109722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6265</Words>
  <Application>Microsoft Office PowerPoint</Application>
  <PresentationFormat>와이드스크린</PresentationFormat>
  <Paragraphs>179</Paragraphs>
  <Slides>38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72</cp:revision>
  <dcterms:created xsi:type="dcterms:W3CDTF">2018-05-11T05:28:48Z</dcterms:created>
  <dcterms:modified xsi:type="dcterms:W3CDTF">2021-10-07T07:48:53Z</dcterms:modified>
</cp:coreProperties>
</file>